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0"/>
  </p:notesMasterIdLst>
  <p:sldIdLst>
    <p:sldId id="262" r:id="rId2"/>
    <p:sldId id="259" r:id="rId3"/>
    <p:sldId id="271" r:id="rId4"/>
    <p:sldId id="256" r:id="rId5"/>
    <p:sldId id="273" r:id="rId6"/>
    <p:sldId id="263" r:id="rId7"/>
    <p:sldId id="272" r:id="rId8"/>
    <p:sldId id="267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89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F45B37B-16ED-4914-A302-44E89CFC561C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52ED01D-41C2-4251-847E-CDC48D5E0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2590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341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111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792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784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300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4464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872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863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242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75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1528-5767-4083-BC52-F6DD64ECB9B8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99CF-30F4-48E8-802E-FB23615D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zyo@poshzambia.com" TargetMode="External"/><Relationship Id="rId2" Type="http://schemas.openxmlformats.org/officeDocument/2006/relationships/hyperlink" Target="mailto:sales@poshzambia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543182"/>
            <a:ext cx="64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General Information</a:t>
            </a:r>
          </a:p>
          <a:p>
            <a:endParaRPr lang="en-US" sz="1400" dirty="0"/>
          </a:p>
          <a:p>
            <a:r>
              <a:rPr lang="en-US" sz="1400" dirty="0"/>
              <a:t>This manual is designed to ensure that your participation is smooth and a seamless process.</a:t>
            </a:r>
          </a:p>
          <a:p>
            <a:r>
              <a:rPr lang="en-US" sz="1400" dirty="0"/>
              <a:t>Please go through it carefully and read . </a:t>
            </a:r>
          </a:p>
          <a:p>
            <a:r>
              <a:rPr lang="en-US" sz="1400" b="1" dirty="0"/>
              <a:t>Contact us on: +260 211 296 142  </a:t>
            </a:r>
            <a:r>
              <a:rPr lang="en-US" sz="1400" b="1"/>
              <a:t>or Cell 0972 989 009</a:t>
            </a:r>
            <a:endParaRPr lang="en-US" sz="1400" b="1" dirty="0"/>
          </a:p>
          <a:p>
            <a:r>
              <a:rPr lang="en-US" sz="1400" b="1" dirty="0"/>
              <a:t>Email: </a:t>
            </a:r>
            <a:r>
              <a:rPr lang="en-US" sz="1400" dirty="0">
                <a:hlinkClick r:id="rId2"/>
              </a:rPr>
              <a:t>sales@poshzambia.com</a:t>
            </a:r>
            <a:endParaRPr lang="en-US" sz="1400" dirty="0"/>
          </a:p>
          <a:p>
            <a:r>
              <a:rPr lang="en-US" sz="1400" b="1" dirty="0"/>
              <a:t>Email: </a:t>
            </a:r>
            <a:r>
              <a:rPr lang="en-US" sz="1400" dirty="0">
                <a:hlinkClick r:id="rId3"/>
              </a:rPr>
              <a:t>suzyo@poshzambia.com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   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>
                <a:solidFill>
                  <a:srgbClr val="7030A0"/>
                </a:solidFill>
              </a:rPr>
              <a:t>Please note all the deadlines listed.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A65F35-5BDD-4394-8B0A-361B71219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20" y="2667000"/>
            <a:ext cx="9144000" cy="483276"/>
          </a:xfrm>
        </p:spPr>
        <p:txBody>
          <a:bodyPr>
            <a:normAutofit/>
          </a:bodyPr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EXHIBITORS MANUAL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8F929-9CAE-4F35-BDD9-3D19C4B33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191000" cy="1676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5105400"/>
            <a:ext cx="4571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26" y="2326706"/>
            <a:ext cx="3074385" cy="230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70645" y="4610326"/>
            <a:ext cx="382475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Standard 3m x 3m branded or unbranded Shell Scheme Booth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i="1" dirty="0"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 chairs, 1 trestle table, 2 spot lights &amp; 1 power poin</a:t>
            </a:r>
            <a:r>
              <a:rPr kumimoji="0" lang="en-US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t)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4707" y="1911199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Exhibition Booth –Shell Scheme</a:t>
            </a:r>
          </a:p>
        </p:txBody>
      </p:sp>
      <p:pic>
        <p:nvPicPr>
          <p:cNvPr id="12" name="Picture 11" descr="WP_20161028_17_33_58_Pr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326707"/>
            <a:ext cx="3376437" cy="230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8437" y="4593576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3x3 Branded Shell Scheme Booth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(2 chairs, 1 trestle table, 2 spot lights, 1 power point)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NB. Excluding the straight counter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7CF79-4033-431F-9A6D-4CF022E1E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07" y="747555"/>
            <a:ext cx="2971583" cy="9208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514462-D701-4CF1-B68D-DD03E2E3D274}"/>
              </a:ext>
            </a:extLst>
          </p:cNvPr>
          <p:cNvGrpSpPr/>
          <p:nvPr/>
        </p:nvGrpSpPr>
        <p:grpSpPr>
          <a:xfrm>
            <a:off x="6148119" y="95175"/>
            <a:ext cx="2628901" cy="3246730"/>
            <a:chOff x="5807908" y="95378"/>
            <a:chExt cx="2628901" cy="3246730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84" y="95378"/>
              <a:ext cx="2362200" cy="24378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07908" y="2511111"/>
              <a:ext cx="26289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Straight Counter (unbranded) </a:t>
              </a:r>
            </a:p>
            <a:p>
              <a:pPr algn="ctr"/>
              <a:endParaRPr lang="en-US" sz="16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EEF65C-4EE5-4828-9B35-24A8D6D4B458}"/>
              </a:ext>
            </a:extLst>
          </p:cNvPr>
          <p:cNvGrpSpPr/>
          <p:nvPr/>
        </p:nvGrpSpPr>
        <p:grpSpPr>
          <a:xfrm>
            <a:off x="366980" y="135527"/>
            <a:ext cx="2628901" cy="2771978"/>
            <a:chOff x="366980" y="135527"/>
            <a:chExt cx="2628901" cy="2771978"/>
          </a:xfrm>
        </p:grpSpPr>
        <p:pic>
          <p:nvPicPr>
            <p:cNvPr id="8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54" y="135527"/>
              <a:ext cx="2514600" cy="2412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66980" y="2568951"/>
              <a:ext cx="26289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Curved Counter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41967" y="6029538"/>
            <a:ext cx="3406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Curved Counter (branded)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70" y="3325302"/>
            <a:ext cx="3376880" cy="2532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080A54-12DC-49F2-B2B3-0E8692C52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54" y="722391"/>
            <a:ext cx="2933060" cy="9089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3" y="134139"/>
            <a:ext cx="2530992" cy="36231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11" y="134139"/>
            <a:ext cx="2286000" cy="3663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821" y="3757237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Designer chairs available in</a:t>
            </a:r>
          </a:p>
          <a:p>
            <a:pPr algn="ctr"/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Black, Green, Orange White  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583511" y="3757238"/>
            <a:ext cx="253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Designer Bar Stools</a:t>
            </a:r>
          </a:p>
          <a:p>
            <a:pPr algn="ctr"/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Black, Red, Orange, White  </a:t>
            </a:r>
            <a:endParaRPr lang="en-US" sz="1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4413E-7D84-4758-9C6F-69D4CE3AF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t="11310" r="25071" b="1865"/>
          <a:stretch/>
        </p:blipFill>
        <p:spPr>
          <a:xfrm>
            <a:off x="3734063" y="3429000"/>
            <a:ext cx="2125290" cy="2460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53D163-6842-4E34-96F8-0B75EE61F2A5}"/>
              </a:ext>
            </a:extLst>
          </p:cNvPr>
          <p:cNvSpPr/>
          <p:nvPr/>
        </p:nvSpPr>
        <p:spPr>
          <a:xfrm>
            <a:off x="3734063" y="5889362"/>
            <a:ext cx="2125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Calibri" pitchFamily="34" charset="0"/>
                <a:cs typeface="Times New Roman" pitchFamily="18" charset="0"/>
              </a:rPr>
              <a:t>Tub Chair</a:t>
            </a:r>
          </a:p>
          <a:p>
            <a:pPr algn="ctr"/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E54C8-3D41-4B32-A69C-10E2C14C4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52718"/>
            <a:ext cx="2933060" cy="9089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70C29B-3BD5-4E74-9D04-5387DF105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72" y="762000"/>
            <a:ext cx="1917025" cy="922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0" y="1600200"/>
            <a:ext cx="2736000" cy="18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2895600" cy="193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8" y="3962400"/>
            <a:ext cx="251460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72" y="1600200"/>
            <a:ext cx="2241653" cy="2209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28600" y="5659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/>
              <a:t>Parcans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572000" y="59737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Trussing</a:t>
            </a:r>
            <a:br>
              <a:rPr lang="en-US" b="1" dirty="0"/>
            </a:br>
            <a:r>
              <a:rPr lang="en-US" sz="1400" b="1" dirty="0"/>
              <a:t>Charge determined by size required</a:t>
            </a:r>
          </a:p>
        </p:txBody>
      </p:sp>
    </p:spTree>
    <p:extLst>
      <p:ext uri="{BB962C8B-B14F-4D97-AF65-F5344CB8AC3E}">
        <p14:creationId xmlns:p14="http://schemas.microsoft.com/office/powerpoint/2010/main" val="117261172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86CD8-70C8-430B-8368-E705DAF44A15}"/>
              </a:ext>
            </a:extLst>
          </p:cNvPr>
          <p:cNvGrpSpPr/>
          <p:nvPr/>
        </p:nvGrpSpPr>
        <p:grpSpPr>
          <a:xfrm>
            <a:off x="5867400" y="360126"/>
            <a:ext cx="2450804" cy="3405773"/>
            <a:chOff x="6659639" y="2613820"/>
            <a:chExt cx="2203799" cy="3166939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639" y="2613820"/>
              <a:ext cx="2203799" cy="26231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58157" y="5236992"/>
              <a:ext cx="1006185" cy="543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Café tables</a:t>
              </a:r>
            </a:p>
            <a:p>
              <a:pPr algn="ctr"/>
              <a:endParaRPr lang="en-US" sz="1600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24D109-062C-4DE9-91CF-E636E411B58B}"/>
              </a:ext>
            </a:extLst>
          </p:cNvPr>
          <p:cNvGrpSpPr/>
          <p:nvPr/>
        </p:nvGrpSpPr>
        <p:grpSpPr>
          <a:xfrm>
            <a:off x="1355490" y="22123"/>
            <a:ext cx="2582685" cy="4661316"/>
            <a:chOff x="2691238" y="1693935"/>
            <a:chExt cx="2553335" cy="46613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9D4BBD-39CF-4E32-B527-BD4A7E8E021C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02" b="96444" l="10000" r="90000">
                          <a14:foregroundMark x1="51455" y1="9939" x2="68848" y2="5333"/>
                          <a14:foregroundMark x1="68848" y1="5333" x2="66788" y2="12687"/>
                          <a14:foregroundMark x1="76485" y1="4242" x2="76485" y2="5980"/>
                          <a14:foregroundMark x1="67879" y1="12444" x2="72364" y2="24606"/>
                          <a14:foregroundMark x1="72364" y1="24606" x2="72364" y2="24606"/>
                          <a14:foregroundMark x1="67515" y1="12202" x2="72000" y2="24121"/>
                          <a14:foregroundMark x1="68667" y1="12444" x2="77212" y2="19879"/>
                          <a14:foregroundMark x1="47030" y1="28121" x2="44848" y2="41293"/>
                          <a14:foregroundMark x1="44848" y1="41293" x2="46606" y2="42545"/>
                          <a14:foregroundMark x1="65273" y1="72848" x2="65758" y2="85980"/>
                          <a14:foregroundMark x1="65758" y1="85980" x2="55576" y2="96444"/>
                          <a14:foregroundMark x1="55576" y1="96444" x2="66424" y2="88040"/>
                          <a14:foregroundMark x1="43273" y1="88283" x2="52606" y2="85535"/>
                          <a14:foregroundMark x1="46606" y1="68646" x2="39152" y2="62424"/>
                          <a14:foregroundMark x1="65636" y1="58182" x2="66000" y2="465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38" y="1693935"/>
              <a:ext cx="2553335" cy="38303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008F88-C4CF-48B5-9961-AA23B95B81B2}"/>
                </a:ext>
              </a:extLst>
            </p:cNvPr>
            <p:cNvSpPr/>
            <p:nvPr/>
          </p:nvSpPr>
          <p:spPr>
            <a:xfrm>
              <a:off x="3293262" y="5524254"/>
              <a:ext cx="134928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Brochure rack</a:t>
              </a:r>
            </a:p>
            <a:p>
              <a:pPr algn="ctr"/>
              <a:r>
                <a:rPr lang="en-US" sz="1600" b="1" dirty="0"/>
                <a:t>(Perspex)</a:t>
              </a:r>
            </a:p>
            <a:p>
              <a:pPr algn="ctr"/>
              <a:r>
                <a:rPr lang="en-US" sz="1600" dirty="0"/>
                <a:t>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AD66D5-49D9-4E16-B88B-BCFF3EDBB58F}"/>
              </a:ext>
            </a:extLst>
          </p:cNvPr>
          <p:cNvGrpSpPr/>
          <p:nvPr/>
        </p:nvGrpSpPr>
        <p:grpSpPr>
          <a:xfrm>
            <a:off x="0" y="220029"/>
            <a:ext cx="1449299" cy="4539575"/>
            <a:chOff x="483145" y="1815675"/>
            <a:chExt cx="1449299" cy="4539575"/>
          </a:xfrm>
        </p:grpSpPr>
        <p:pic>
          <p:nvPicPr>
            <p:cNvPr id="5" name="Picture 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01" y="1815675"/>
              <a:ext cx="1345394" cy="37085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0A52D2-897F-42D2-8B8A-976DF072A694}"/>
                </a:ext>
              </a:extLst>
            </p:cNvPr>
            <p:cNvSpPr/>
            <p:nvPr/>
          </p:nvSpPr>
          <p:spPr>
            <a:xfrm>
              <a:off x="483145" y="5524253"/>
              <a:ext cx="14492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Brochure rack</a:t>
              </a:r>
              <a:br>
                <a:rPr lang="en-US" sz="1600" b="1" dirty="0"/>
              </a:br>
              <a:r>
                <a:rPr lang="en-US" sz="1600" b="1" dirty="0"/>
                <a:t>(Basic)</a:t>
              </a:r>
            </a:p>
            <a:p>
              <a:pPr algn="ctr"/>
              <a:endParaRPr lang="en-US" sz="16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47F3C4-F4C8-4BC4-BB6E-7DA6BE00E3F3}"/>
              </a:ext>
            </a:extLst>
          </p:cNvPr>
          <p:cNvGrpSpPr/>
          <p:nvPr/>
        </p:nvGrpSpPr>
        <p:grpSpPr>
          <a:xfrm>
            <a:off x="5638800" y="4089186"/>
            <a:ext cx="3343711" cy="2536896"/>
            <a:chOff x="5330193" y="1424547"/>
            <a:chExt cx="3576118" cy="25601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D7081C-C16F-48FB-AB1A-430ED3AEA3DD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193" y="1424547"/>
              <a:ext cx="3576118" cy="2560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CCAA1768-5D71-4EA5-91FD-039E0CDD4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8552" y="3084825"/>
              <a:ext cx="2819400" cy="590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Trestle Table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16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(1.80 X 0.75M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            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DAD5FF-7242-44CB-8297-09E94838F40A}"/>
              </a:ext>
            </a:extLst>
          </p:cNvPr>
          <p:cNvGrpSpPr/>
          <p:nvPr/>
        </p:nvGrpSpPr>
        <p:grpSpPr>
          <a:xfrm>
            <a:off x="4096855" y="2326826"/>
            <a:ext cx="1278803" cy="1976563"/>
            <a:chOff x="3910180" y="1981200"/>
            <a:chExt cx="1799720" cy="28379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A3A847-5538-40E4-8721-C5E66C39A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4" t="35161" r="18444" b="7204"/>
            <a:stretch/>
          </p:blipFill>
          <p:spPr>
            <a:xfrm>
              <a:off x="3910180" y="1981200"/>
              <a:ext cx="1731086" cy="236114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E2873-266B-457E-A6DF-2A828D8FF735}"/>
                </a:ext>
              </a:extLst>
            </p:cNvPr>
            <p:cNvSpPr/>
            <p:nvPr/>
          </p:nvSpPr>
          <p:spPr>
            <a:xfrm>
              <a:off x="3965847" y="4333042"/>
              <a:ext cx="1744053" cy="486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Metallic Bin </a:t>
              </a:r>
              <a:endParaRPr lang="en-US" sz="16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C0651-87F3-4A2F-A645-7D0320EA7D2B}"/>
              </a:ext>
            </a:extLst>
          </p:cNvPr>
          <p:cNvGrpSpPr/>
          <p:nvPr/>
        </p:nvGrpSpPr>
        <p:grpSpPr>
          <a:xfrm>
            <a:off x="71080" y="4705362"/>
            <a:ext cx="2083071" cy="1906416"/>
            <a:chOff x="3066435" y="1828800"/>
            <a:chExt cx="2083071" cy="190641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7585170-F794-4CF8-8BD1-F539DEE5D281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1828800"/>
              <a:ext cx="2019300" cy="1321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66FFC6-7D60-4991-9BDF-4EFCAED1D32C}"/>
                </a:ext>
              </a:extLst>
            </p:cNvPr>
            <p:cNvSpPr/>
            <p:nvPr/>
          </p:nvSpPr>
          <p:spPr>
            <a:xfrm>
              <a:off x="3066435" y="3150441"/>
              <a:ext cx="20830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Carpet Tile - Light grey</a:t>
              </a:r>
              <a:endParaRPr lang="en-US" sz="1600" dirty="0"/>
            </a:p>
            <a:p>
              <a:pPr algn="ctr"/>
              <a:r>
                <a:rPr lang="en-US" sz="1600" dirty="0"/>
                <a:t>500mm x 500mm</a:t>
              </a:r>
              <a:endParaRPr lang="en-US" sz="16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790457-A84E-4B98-8587-3DB9C386209F}"/>
              </a:ext>
            </a:extLst>
          </p:cNvPr>
          <p:cNvGrpSpPr/>
          <p:nvPr/>
        </p:nvGrpSpPr>
        <p:grpSpPr>
          <a:xfrm>
            <a:off x="2887205" y="4667175"/>
            <a:ext cx="2118657" cy="1848515"/>
            <a:chOff x="3400063" y="2514600"/>
            <a:chExt cx="2589482" cy="220969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AD9A78-E2B6-4CAC-B4A3-D00E25D6AF30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2514600"/>
              <a:ext cx="2206376" cy="14973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8D2B2A-2AA3-4739-92A6-82D6C3B43D9E}"/>
                </a:ext>
              </a:extLst>
            </p:cNvPr>
            <p:cNvSpPr/>
            <p:nvPr/>
          </p:nvSpPr>
          <p:spPr>
            <a:xfrm>
              <a:off x="3400063" y="4025264"/>
              <a:ext cx="2589482" cy="699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Carpet Tile - Dark grey </a:t>
              </a:r>
            </a:p>
            <a:p>
              <a:pPr algn="ctr"/>
              <a:r>
                <a:rPr lang="en-US" sz="1600" dirty="0"/>
                <a:t>1m x 1m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470C29B-3BD5-4E74-9D04-5387DF1052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30" y="762001"/>
            <a:ext cx="1745469" cy="1066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39AF4A-2655-4CC4-BA90-04E6BC3C9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t="2744" r="8507" b="3317"/>
          <a:stretch/>
        </p:blipFill>
        <p:spPr>
          <a:xfrm>
            <a:off x="381001" y="267176"/>
            <a:ext cx="1600200" cy="28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7A6BB-E0B6-43CF-AD4B-D4F02A557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1"/>
          <a:stretch/>
        </p:blipFill>
        <p:spPr>
          <a:xfrm>
            <a:off x="6324600" y="378538"/>
            <a:ext cx="2630205" cy="23233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6743F96-D9CB-466F-9CAB-FBB08B386373}"/>
              </a:ext>
            </a:extLst>
          </p:cNvPr>
          <p:cNvSpPr/>
          <p:nvPr/>
        </p:nvSpPr>
        <p:spPr>
          <a:xfrm>
            <a:off x="6324600" y="2701886"/>
            <a:ext cx="2630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a typeface="Calibri" pitchFamily="34" charset="0"/>
                <a:cs typeface="Times New Roman" pitchFamily="18" charset="0"/>
              </a:rPr>
              <a:t>Lockable Straight Counter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720CFC-BB82-4539-A389-9200D538755F}"/>
              </a:ext>
            </a:extLst>
          </p:cNvPr>
          <p:cNvSpPr/>
          <p:nvPr/>
        </p:nvSpPr>
        <p:spPr>
          <a:xfrm>
            <a:off x="381785" y="3147385"/>
            <a:ext cx="293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Bar Shelves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74BDCE-9B36-4A87-BF9C-FF316311CAAA}"/>
              </a:ext>
            </a:extLst>
          </p:cNvPr>
          <p:cNvGrpSpPr/>
          <p:nvPr/>
        </p:nvGrpSpPr>
        <p:grpSpPr>
          <a:xfrm>
            <a:off x="6447256" y="3793716"/>
            <a:ext cx="2384892" cy="2309121"/>
            <a:chOff x="3071547" y="2246866"/>
            <a:chExt cx="2384892" cy="230912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0CCC4EA-E18F-4D7A-B44C-07161AF93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" t="42585" r="2934" b="6844"/>
            <a:stretch/>
          </p:blipFill>
          <p:spPr>
            <a:xfrm>
              <a:off x="3071548" y="2246866"/>
              <a:ext cx="2384891" cy="1970567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8F6EF8-45C2-4350-BF16-F3F8BF86AB12}"/>
                </a:ext>
              </a:extLst>
            </p:cNvPr>
            <p:cNvSpPr/>
            <p:nvPr/>
          </p:nvSpPr>
          <p:spPr>
            <a:xfrm>
              <a:off x="3071547" y="4217433"/>
              <a:ext cx="238489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ea typeface="Calibri" pitchFamily="34" charset="0"/>
                  <a:cs typeface="Times New Roman" pitchFamily="18" charset="0"/>
                </a:rPr>
                <a:t>Wooden Display Stand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9D6176-64DC-44F5-8BA9-82AD1B93363E}"/>
              </a:ext>
            </a:extLst>
          </p:cNvPr>
          <p:cNvGrpSpPr/>
          <p:nvPr/>
        </p:nvGrpSpPr>
        <p:grpSpPr>
          <a:xfrm>
            <a:off x="228600" y="3904276"/>
            <a:ext cx="2645927" cy="2475561"/>
            <a:chOff x="3244111" y="3941391"/>
            <a:chExt cx="3646206" cy="287394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A169743-449B-46C3-B011-09D760C31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18750" r="6665" b="8840"/>
            <a:stretch/>
          </p:blipFill>
          <p:spPr>
            <a:xfrm>
              <a:off x="3244112" y="3941391"/>
              <a:ext cx="3646205" cy="227113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10262D7-C1B6-40F4-B2FC-29253B802C65}"/>
                </a:ext>
              </a:extLst>
            </p:cNvPr>
            <p:cNvSpPr/>
            <p:nvPr/>
          </p:nvSpPr>
          <p:spPr>
            <a:xfrm>
              <a:off x="3244111" y="6136454"/>
              <a:ext cx="3646205" cy="678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51-55 inch TV &amp; Stand</a:t>
              </a:r>
              <a:br>
                <a:rPr lang="en-US" sz="16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US" sz="16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VGA,HDMI &amp; AV connections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3" y="3286661"/>
            <a:ext cx="3364393" cy="2523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5941304"/>
            <a:ext cx="247571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TV &amp; Stand 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529A79-C3F4-4C60-8EAE-86E58726E5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41" y="919897"/>
            <a:ext cx="2687160" cy="8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2675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2" y="762001"/>
            <a:ext cx="8153398" cy="5660616"/>
            <a:chOff x="951723" y="-1368867"/>
            <a:chExt cx="15087941" cy="6055952"/>
          </a:xfrm>
        </p:grpSpPr>
        <p:sp>
          <p:nvSpPr>
            <p:cNvPr id="5" name="Rounded Rectangle 4"/>
            <p:cNvSpPr/>
            <p:nvPr/>
          </p:nvSpPr>
          <p:spPr>
            <a:xfrm>
              <a:off x="7286371" y="-1368867"/>
              <a:ext cx="8753293" cy="589867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951723" y="1180313"/>
              <a:ext cx="6402352" cy="3506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149695"/>
            <a:ext cx="7574578" cy="62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Exhibitors are asked to not exceed the exhibition space that has been booked by their organization. 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Exhibitors are not permitted to start dismantling the stands nor leave their stands before 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end of conference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Dismantling will take place after the last day of exhibition.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IMPORTANT DATES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Artwork Submission-</a:t>
            </a:r>
            <a:r>
              <a:rPr kumimoji="0" lang="en-US" sz="1400" b="0" i="1" u="none" strike="noStrike" cap="none" normalizeH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Deadline Date – </a:t>
            </a:r>
            <a:r>
              <a:rPr lang="en-US" sz="1400" b="1" i="1" dirty="0">
                <a:ea typeface="Calibri" pitchFamily="34" charset="0"/>
                <a:cs typeface="Times New Roman" pitchFamily="18" charset="0"/>
              </a:rPr>
              <a:t>2 weeks before conference start date</a:t>
            </a:r>
            <a:endParaRPr kumimoji="0" lang="en-US" sz="1400" b="1" i="1" u="none" strike="noStrike" cap="none" normalizeH="0" baseline="0" dirty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Final</a:t>
            </a:r>
            <a:r>
              <a:rPr kumimoji="0" lang="en-US" sz="1400" b="0" i="1" u="none" strike="noStrike" cap="none" normalizeH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Orders -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Deadline Date – </a:t>
            </a:r>
            <a:r>
              <a:rPr kumimoji="0" lang="en-US" sz="1400" b="1" i="1" u="none" strike="noStrike" cap="none" normalizeH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i="1" dirty="0">
                <a:ea typeface="Calibri" pitchFamily="34" charset="0"/>
                <a:cs typeface="Times New Roman" pitchFamily="18" charset="0"/>
              </a:rPr>
              <a:t>1 week before conference start date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Set Up Date </a:t>
            </a:r>
            <a:r>
              <a:rPr lang="en-US" sz="1400" b="1" i="1" dirty="0">
                <a:ea typeface="Calibri" pitchFamily="34" charset="0"/>
                <a:cs typeface="Times New Roman" pitchFamily="18" charset="0"/>
              </a:rPr>
              <a:t>: 48  hours before conference start date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1400" i="1" dirty="0">
                <a:ea typeface="Calibri" pitchFamily="34" charset="0"/>
                <a:cs typeface="Times New Roman" pitchFamily="18" charset="0"/>
              </a:rPr>
              <a:t>Exhibition Date: </a:t>
            </a:r>
            <a:r>
              <a:rPr lang="en-US" sz="1400" b="1" i="1" dirty="0">
                <a:ea typeface="Calibri" pitchFamily="34" charset="0"/>
                <a:cs typeface="Times New Roman" pitchFamily="18" charset="0"/>
              </a:rPr>
              <a:t>TBA</a:t>
            </a:r>
            <a:endParaRPr lang="en-US" sz="1400" dirty="0"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ORDERS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Confirmation of an order must be in writing and signed by authorized personnel.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0% payment must be made in order to secure stock. 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100% payment must be made 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within 30days of completion. Late payments attract interest rates as per quote provided.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All payments must be made to 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Posh Media Ltd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Late order confirmation may result in a delayed service.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ARTWORK SUBMISSION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All artwork must be delivered in high resolution 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If design work is to be done by 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Posh Media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it attracts a charge and deliver artwork 30 days prior to exhibition date.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Artwork can be delivered through  USB, Email, CD.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Artwork to be delivered in the following formats; .tiff / hi res.jpeg / pdf / Corel draw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cs typeface="Times New Roman" pitchFamily="18" charset="0"/>
              </a:rPr>
              <a:t>The size of each panel is height 240cm and width 97cm. A complete 3m by 3m booth has 9 panels to brand. A 3m x 2m booth has 7 panels to brand.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Facia Plate Height 36cm x 3m length.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E9921-27C3-4BE4-816D-48800DD65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6" y="1102385"/>
            <a:ext cx="1516870" cy="4700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493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CAMINEX 2018</dc:title>
  <dc:creator>Prethi Singh</dc:creator>
  <cp:keywords>ETZ Exhibitor Manual</cp:keywords>
  <cp:lastModifiedBy>hp</cp:lastModifiedBy>
  <cp:revision>123</cp:revision>
  <cp:lastPrinted>2017-11-24T10:22:01Z</cp:lastPrinted>
  <dcterms:created xsi:type="dcterms:W3CDTF">2016-11-11T09:32:54Z</dcterms:created>
  <dcterms:modified xsi:type="dcterms:W3CDTF">2023-07-31T08:48:40Z</dcterms:modified>
</cp:coreProperties>
</file>